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42" d="100"/>
          <a:sy n="42" d="100"/>
        </p:scale>
        <p:origin x="942" y="54"/>
      </p:cViewPr>
      <p:guideLst/>
    </p:cSldViewPr>
  </p:slideViewPr>
  <p:outlineViewPr>
    <p:cViewPr>
      <p:scale>
        <a:sx n="33" d="100"/>
        <a:sy n="33" d="100"/>
      </p:scale>
      <p:origin x="0" y="-9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47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8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4208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59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6244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9239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41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96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9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7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4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4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4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3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562C6-4EA2-4235-9B44-B4CC83F32CB7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C7AD6C-11CA-40C6-9FC3-DDDD6BDC6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0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38.100.141.26/dcpmon/resources/platform/getFullPerformanceParams?dcpAddress=ED001298&amp;name=15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TWG USACE Field Report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544705"/>
            <a:ext cx="8915399" cy="160461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LySanias</a:t>
            </a:r>
            <a:r>
              <a:rPr lang="en-US" dirty="0" smtClean="0"/>
              <a:t> Broyles</a:t>
            </a:r>
          </a:p>
          <a:p>
            <a:r>
              <a:rPr lang="en-US" dirty="0" smtClean="0"/>
              <a:t>Rock Island District</a:t>
            </a:r>
          </a:p>
          <a:p>
            <a:r>
              <a:rPr lang="en-US" dirty="0" smtClean="0"/>
              <a:t>United States Army Corps of Engineers</a:t>
            </a:r>
          </a:p>
          <a:p>
            <a:r>
              <a:rPr lang="en-US" dirty="0" smtClean="0"/>
              <a:t>LySanias.D.Broyles@usace.army.mil</a:t>
            </a:r>
          </a:p>
          <a:p>
            <a:r>
              <a:rPr lang="en-US" dirty="0" smtClean="0"/>
              <a:t>06-MAY-2014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8424"/>
            <a:ext cx="8915400" cy="519979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Majority of </a:t>
            </a:r>
            <a:r>
              <a:rPr lang="en-US" sz="3300" dirty="0" smtClean="0">
                <a:latin typeface="Calibri" panose="020F0502020204030204" pitchFamily="34" charset="0"/>
              </a:rPr>
              <a:t>Corps’ 2,000+ </a:t>
            </a:r>
            <a:r>
              <a:rPr lang="en-US" sz="3300" dirty="0" smtClean="0">
                <a:latin typeface="Calibri" panose="020F0502020204030204" pitchFamily="34" charset="0"/>
              </a:rPr>
              <a:t>platforms transmit hourly with 5 – 10 second transmit </a:t>
            </a:r>
            <a:r>
              <a:rPr lang="en-US" sz="3300" dirty="0" smtClean="0">
                <a:latin typeface="Calibri" panose="020F0502020204030204" pitchFamily="34" charset="0"/>
              </a:rPr>
              <a:t>windows</a:t>
            </a:r>
          </a:p>
          <a:p>
            <a:pPr lvl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A few DCP’s left to upgrade to HDR</a:t>
            </a:r>
            <a:endParaRPr lang="en-US" sz="3300" dirty="0" smtClean="0">
              <a:latin typeface="Calibri" panose="020F0502020204030204" pitchFamily="34" charset="0"/>
            </a:endParaRPr>
          </a:p>
          <a:p>
            <a:pPr lvl="1"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Some exceptions</a:t>
            </a:r>
          </a:p>
          <a:p>
            <a:pPr lvl="2">
              <a:lnSpc>
                <a:spcPct val="102000"/>
              </a:lnSpc>
              <a:spcBef>
                <a:spcPts val="0"/>
              </a:spcBef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St. Louis District uses ½ hour transmissions throughout</a:t>
            </a:r>
          </a:p>
          <a:p>
            <a:pPr lvl="2">
              <a:lnSpc>
                <a:spcPct val="102000"/>
              </a:lnSpc>
              <a:spcBef>
                <a:spcPts val="563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Rock Island uses ½ hour transmissions at Mississippi and Illinois </a:t>
            </a:r>
            <a:r>
              <a:rPr lang="en-US" sz="3300" dirty="0" smtClean="0">
                <a:latin typeface="Calibri" panose="020F0502020204030204" pitchFamily="34" charset="0"/>
              </a:rPr>
              <a:t>Locks (1-minute using network DCP’s)</a:t>
            </a:r>
            <a:endParaRPr lang="en-US" sz="3300" dirty="0" smtClean="0">
              <a:latin typeface="Calibri" panose="020F0502020204030204" pitchFamily="34" charset="0"/>
            </a:endParaRPr>
          </a:p>
          <a:p>
            <a:pPr lvl="1">
              <a:lnSpc>
                <a:spcPct val="102000"/>
              </a:lnSpc>
              <a:spcBef>
                <a:spcPts val="563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Would like to transmit more frequently at strategic </a:t>
            </a:r>
            <a:r>
              <a:rPr lang="en-US" sz="3300" dirty="0" smtClean="0">
                <a:latin typeface="Calibri" panose="020F0502020204030204" pitchFamily="34" charset="0"/>
              </a:rPr>
              <a:t>locations</a:t>
            </a:r>
            <a:endParaRPr lang="en-US" sz="3300" dirty="0" smtClean="0">
              <a:latin typeface="Calibri" panose="020F0502020204030204" pitchFamily="34" charset="0"/>
            </a:endParaRPr>
          </a:p>
          <a:p>
            <a:pPr lvl="2">
              <a:lnSpc>
                <a:spcPct val="102000"/>
              </a:lnSpc>
              <a:spcBef>
                <a:spcPts val="563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Downstream from projects (locks, reservoirs, etc.)</a:t>
            </a:r>
          </a:p>
          <a:p>
            <a:pPr lvl="2">
              <a:lnSpc>
                <a:spcPct val="102000"/>
              </a:lnSpc>
              <a:spcBef>
                <a:spcPts val="563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Around or near municipalities</a:t>
            </a:r>
          </a:p>
          <a:p>
            <a:pPr lvl="2">
              <a:lnSpc>
                <a:spcPct val="102000"/>
              </a:lnSpc>
              <a:spcBef>
                <a:spcPts val="563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Areas with propensity for flash flooding or other rapidly changing phenomena</a:t>
            </a:r>
          </a:p>
          <a:p>
            <a:pPr lvl="2">
              <a:lnSpc>
                <a:spcPct val="102000"/>
              </a:lnSpc>
              <a:spcBef>
                <a:spcPts val="563"/>
              </a:spcBef>
              <a:spcAft>
                <a:spcPts val="1425"/>
              </a:spcAft>
              <a:buSzPct val="45000"/>
            </a:pPr>
            <a:r>
              <a:rPr lang="en-US" sz="3300" dirty="0" smtClean="0">
                <a:latin typeface="Calibri" panose="020F0502020204030204" pitchFamily="34" charset="0"/>
              </a:rPr>
              <a:t>Possible </a:t>
            </a:r>
            <a:r>
              <a:rPr lang="en-US" sz="3300" dirty="0" smtClean="0">
                <a:latin typeface="Calibri" panose="020F0502020204030204" pitchFamily="34" charset="0"/>
              </a:rPr>
              <a:t>secondary transmission</a:t>
            </a:r>
            <a:r>
              <a:rPr lang="en-US" sz="3300" dirty="0" smtClean="0">
                <a:latin typeface="Calibri" panose="020F0502020204030204" pitchFamily="34" charset="0"/>
              </a:rPr>
              <a:t> </a:t>
            </a:r>
            <a:r>
              <a:rPr lang="en-US" sz="3300" dirty="0" smtClean="0">
                <a:latin typeface="Calibri" panose="020F0502020204030204" pitchFamily="34" charset="0"/>
              </a:rPr>
              <a:t>for </a:t>
            </a:r>
            <a:r>
              <a:rPr lang="en-US" sz="3300" dirty="0" smtClean="0">
                <a:latin typeface="Calibri" panose="020F0502020204030204" pitchFamily="34" charset="0"/>
              </a:rPr>
              <a:t>event/threshold driven </a:t>
            </a:r>
            <a:r>
              <a:rPr lang="en-US" sz="3300" dirty="0" smtClean="0">
                <a:latin typeface="Calibri" panose="020F0502020204030204" pitchFamily="34" charset="0"/>
              </a:rPr>
              <a:t>(e.g</a:t>
            </a:r>
            <a:r>
              <a:rPr lang="en-US" sz="3300" dirty="0" smtClean="0">
                <a:latin typeface="Calibri" panose="020F0502020204030204" pitchFamily="34" charset="0"/>
              </a:rPr>
              <a:t>. ALERT type) </a:t>
            </a:r>
            <a:r>
              <a:rPr lang="en-US" sz="3300" dirty="0" smtClean="0">
                <a:latin typeface="Calibri" panose="020F0502020204030204" pitchFamily="34" charset="0"/>
              </a:rPr>
              <a:t>station</a:t>
            </a:r>
            <a:r>
              <a:rPr lang="en-US" sz="3300" dirty="0" smtClean="0">
                <a:latin typeface="Calibri" panose="020F0502020204030204" pitchFamily="34" charset="0"/>
              </a:rPr>
              <a:t>s</a:t>
            </a:r>
            <a:endParaRPr lang="en-US" sz="33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41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8424"/>
            <a:ext cx="8915400" cy="5213446"/>
          </a:xfrm>
        </p:spPr>
        <p:txBody>
          <a:bodyPr>
            <a:normAutofit/>
          </a:bodyPr>
          <a:lstStyle/>
          <a:p>
            <a:r>
              <a:rPr lang="en-US" sz="1400" dirty="0" smtClean="0"/>
              <a:t>Funded Enhancements</a:t>
            </a:r>
          </a:p>
          <a:p>
            <a:pPr lvl="1"/>
            <a:r>
              <a:rPr lang="en-US" sz="1400" dirty="0" err="1" smtClean="0"/>
              <a:t>Microcom</a:t>
            </a:r>
            <a:r>
              <a:rPr lang="en-US" sz="1400" dirty="0" smtClean="0"/>
              <a:t> DAMS-NT</a:t>
            </a:r>
          </a:p>
          <a:p>
            <a:pPr lvl="2"/>
            <a:r>
              <a:rPr lang="en-US" dirty="0" smtClean="0"/>
              <a:t>DRGS client limit increase</a:t>
            </a:r>
          </a:p>
          <a:p>
            <a:pPr lvl="3"/>
            <a:r>
              <a:rPr lang="en-US" sz="1400" dirty="0" smtClean="0"/>
              <a:t>Increased from 10 to 50 clients can connect to each of the East and West DAMS-NT servers</a:t>
            </a:r>
          </a:p>
          <a:p>
            <a:pPr lvl="3"/>
            <a:r>
              <a:rPr lang="en-US" sz="1400" dirty="0" smtClean="0"/>
              <a:t>USACE LRGS’s connect as clients</a:t>
            </a:r>
          </a:p>
          <a:p>
            <a:pPr lvl="4"/>
            <a:r>
              <a:rPr lang="en-US" sz="1400" dirty="0" smtClean="0"/>
              <a:t>MVR DAMS-NT DRGS systems collect all USACE DCP transmissions</a:t>
            </a:r>
          </a:p>
          <a:p>
            <a:pPr lvl="1"/>
            <a:r>
              <a:rPr lang="en-US" sz="1400" dirty="0" err="1" smtClean="0"/>
              <a:t>Sutron</a:t>
            </a:r>
            <a:r>
              <a:rPr lang="en-US" sz="1400" dirty="0" smtClean="0"/>
              <a:t>/Ilex DCP Monitor Web Service</a:t>
            </a:r>
          </a:p>
          <a:p>
            <a:pPr lvl="2"/>
            <a:r>
              <a:rPr lang="en-US" dirty="0" smtClean="0"/>
              <a:t>Accesses underlying databases and repositories driving the DCP Monitor web application</a:t>
            </a:r>
          </a:p>
          <a:p>
            <a:pPr lvl="2"/>
            <a:r>
              <a:rPr lang="en-US" dirty="0" smtClean="0"/>
              <a:t>Implements several parameterized URL method calls</a:t>
            </a:r>
          </a:p>
          <a:p>
            <a:pPr lvl="2"/>
            <a:r>
              <a:rPr lang="en-US" dirty="0" smtClean="0"/>
              <a:t>Returns consistent XML </a:t>
            </a:r>
            <a:r>
              <a:rPr lang="en-US" dirty="0" smtClean="0"/>
              <a:t>constructs</a:t>
            </a:r>
          </a:p>
          <a:p>
            <a:pPr lvl="3"/>
            <a:r>
              <a:rPr lang="en-US" sz="1400" dirty="0" smtClean="0"/>
              <a:t>Full performance parameters, meta data, raw and decoded data, etc.</a:t>
            </a:r>
            <a:endParaRPr lang="en-US" sz="1400" dirty="0" smtClean="0"/>
          </a:p>
          <a:p>
            <a:pPr lvl="2"/>
            <a:r>
              <a:rPr lang="en-US" dirty="0">
                <a:hlinkClick r:id="rId2"/>
              </a:rPr>
              <a:t>http://38.100.141.26/dcpmon/resources/platform/getFullPerformanceParams?dcpAddress=ED001298&amp;name=155</a:t>
            </a:r>
            <a:endParaRPr lang="en-US" dirty="0" smtClean="0"/>
          </a:p>
          <a:p>
            <a:pPr lvl="4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1177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2341" y="1259668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&lt;Platforms&gt;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Platform </a:t>
            </a:r>
            <a:r>
              <a:rPr lang="en-US" sz="1400" b="0" i="0" u="none" strike="noStrike" baseline="0" dirty="0" err="1" smtClean="0">
                <a:solidFill>
                  <a:srgbClr val="7F007F"/>
                </a:solidFill>
                <a:latin typeface="Consolas" panose="020B0609020204030204" pitchFamily="49" charset="0"/>
              </a:rPr>
              <a:t>DcpAddress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b="0" i="1" u="none" strike="noStrike" baseline="0" dirty="0" smtClean="0">
                <a:solidFill>
                  <a:srgbClr val="2A00FF"/>
                </a:solidFill>
                <a:latin typeface="Consolas-Italic"/>
              </a:rPr>
              <a:t>"CE5B7D7A"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DcpName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KERN_RVR_BLW_MAIN_DAM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DcpName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Agency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sce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Agency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FirstXmiTime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00:21:10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FirstXmiTime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Channel </a:t>
            </a:r>
            <a:r>
              <a:rPr lang="en-US" sz="1400" b="0" i="0" u="none" strike="noStrike" baseline="0" dirty="0" smtClean="0">
                <a:solidFill>
                  <a:srgbClr val="7F007F"/>
                </a:solidFill>
                <a:latin typeface="Consolas" panose="020B0609020204030204" pitchFamily="49" charset="0"/>
              </a:rPr>
              <a:t>type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b="0" i="1" u="none" strike="noStrike" baseline="0" dirty="0" smtClean="0">
                <a:solidFill>
                  <a:srgbClr val="2A00FF"/>
                </a:solidFill>
                <a:latin typeface="Consolas-Italic"/>
              </a:rPr>
              <a:t>'self--‐timed'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88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Channel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TxInterval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01:00:00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TxInterval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TxWindow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5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TxWindow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BaudRate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300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BaudRate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Preamble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S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Preamble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Messages 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numMessages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=1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Message </a:t>
            </a:r>
            <a:r>
              <a:rPr lang="en-US" sz="1400" b="0" i="0" u="none" strike="noStrike" baseline="0" dirty="0" smtClean="0">
                <a:solidFill>
                  <a:srgbClr val="7F007F"/>
                </a:solidFill>
                <a:latin typeface="Consolas" panose="020B0609020204030204" pitchFamily="49" charset="0"/>
              </a:rPr>
              <a:t>Time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400" b="0" i="1" u="none" strike="noStrike" baseline="0" dirty="0" smtClean="0">
                <a:solidFill>
                  <a:srgbClr val="2A00FF"/>
                </a:solidFill>
                <a:latin typeface="Consolas-Italic"/>
              </a:rPr>
              <a:t>"12/27/2013 19:21:12 UTC"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XmitStart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19:21:11.284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XmitStart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XmitEnd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19:21:13.793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XmitEnd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WindowStart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19:21:10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WindowStart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WindowEnd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19:21:15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WindowEnd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FailureCode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G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FailureCode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SignalStrength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38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SignalStrength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FrequencyOffset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+1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FrequencyOffset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MessageLength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66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MessageLength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DRGSCode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XE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DRGSCode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ModulationIndex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ModulationIndex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BatteryVoltage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  <a:r>
              <a:rPr lang="en-US" sz="1400" b="0" i="0" u="none" strike="noStrike" baseline="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N/A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err="1" smtClean="0">
                <a:solidFill>
                  <a:srgbClr val="3F7F7F"/>
                </a:solidFill>
                <a:latin typeface="Consolas" panose="020B0609020204030204" pitchFamily="49" charset="0"/>
              </a:rPr>
              <a:t>BatteryVoltage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&lt;/</a:t>
            </a:r>
            <a:r>
              <a:rPr lang="en-US" sz="1400" b="0" i="0" u="none" strike="noStrike" baseline="0" dirty="0" smtClean="0">
                <a:solidFill>
                  <a:srgbClr val="3F7F7F"/>
                </a:solidFill>
                <a:latin typeface="Consolas" panose="020B0609020204030204" pitchFamily="49" charset="0"/>
              </a:rPr>
              <a:t>Message</a:t>
            </a:r>
            <a:r>
              <a:rPr lang="en-US" sz="1400" b="0" i="0" u="none" strike="noStrike" baseline="0" dirty="0" smtClean="0">
                <a:solidFill>
                  <a:srgbClr val="008181"/>
                </a:solidFill>
                <a:latin typeface="Consolas" panose="020B0609020204030204" pitchFamily="49" charset="0"/>
              </a:rPr>
              <a:t>&gt;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66531" y="354842"/>
            <a:ext cx="6509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Example DCP Monitor Web Service Output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3428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382973"/>
            <a:ext cx="8915400" cy="3777622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>
                <a:latin typeface="Calibri" panose="020F0502020204030204" pitchFamily="34" charset="0"/>
              </a:rPr>
              <a:t>Funded </a:t>
            </a:r>
            <a:r>
              <a:rPr lang="en-US" sz="2600" dirty="0" smtClean="0">
                <a:latin typeface="Calibri" panose="020F0502020204030204" pitchFamily="34" charset="0"/>
              </a:rPr>
              <a:t>Enhancements </a:t>
            </a:r>
            <a:r>
              <a:rPr lang="en-US" sz="2600" dirty="0" smtClean="0">
                <a:latin typeface="Calibri" panose="020F0502020204030204" pitchFamily="34" charset="0"/>
              </a:rPr>
              <a:t>(cont’d)</a:t>
            </a:r>
          </a:p>
          <a:p>
            <a:pPr lvl="1"/>
            <a:r>
              <a:rPr lang="en-US" sz="2600" dirty="0" smtClean="0">
                <a:latin typeface="Calibri" panose="020F0502020204030204" pitchFamily="34" charset="0"/>
              </a:rPr>
              <a:t>Cove </a:t>
            </a:r>
            <a:r>
              <a:rPr lang="en-US" sz="2600" dirty="0">
                <a:latin typeface="Calibri" panose="020F0502020204030204" pitchFamily="34" charset="0"/>
              </a:rPr>
              <a:t>Open DCS</a:t>
            </a:r>
          </a:p>
          <a:p>
            <a:pPr lvl="2"/>
            <a:r>
              <a:rPr lang="en-US" sz="2600" dirty="0">
                <a:latin typeface="Calibri" panose="020F0502020204030204" pitchFamily="34" charset="0"/>
              </a:rPr>
              <a:t>“Ease of Use” enhancements to DECODES Script Editor</a:t>
            </a:r>
          </a:p>
          <a:p>
            <a:pPr lvl="2"/>
            <a:r>
              <a:rPr lang="en-US" sz="2600" dirty="0">
                <a:latin typeface="Calibri" panose="020F0502020204030204" pitchFamily="34" charset="0"/>
              </a:rPr>
              <a:t>LRGS DOMSAT DPC OPEN DCS compatibility</a:t>
            </a:r>
          </a:p>
          <a:p>
            <a:pPr lvl="3"/>
            <a:r>
              <a:rPr lang="en-US" sz="2600" dirty="0">
                <a:latin typeface="Calibri" panose="020F0502020204030204" pitchFamily="34" charset="0"/>
              </a:rPr>
              <a:t>Facilitates connectivity between DOMSAT Protocol Converter and Open DCS LRGS </a:t>
            </a:r>
          </a:p>
          <a:p>
            <a:pPr lvl="2"/>
            <a:r>
              <a:rPr lang="en-US" sz="2600" dirty="0" err="1">
                <a:latin typeface="Calibri" panose="020F0502020204030204" pitchFamily="34" charset="0"/>
              </a:rPr>
              <a:t>DbImport</a:t>
            </a:r>
            <a:endParaRPr lang="en-US" sz="2600" dirty="0">
              <a:latin typeface="Calibri" panose="020F0502020204030204" pitchFamily="34" charset="0"/>
            </a:endParaRPr>
          </a:p>
          <a:p>
            <a:pPr lvl="3"/>
            <a:r>
              <a:rPr lang="en-US" sz="2600" dirty="0">
                <a:latin typeface="Calibri" panose="020F0502020204030204" pitchFamily="34" charset="0"/>
              </a:rPr>
              <a:t>Creates required directory structure upon invocation</a:t>
            </a:r>
          </a:p>
          <a:p>
            <a:pPr lvl="3"/>
            <a:r>
              <a:rPr lang="en-US" sz="2600" dirty="0">
                <a:latin typeface="Calibri" panose="020F0502020204030204" pitchFamily="34" charset="0"/>
              </a:rPr>
              <a:t>Simplifies use with </a:t>
            </a:r>
            <a:r>
              <a:rPr lang="en-US" sz="2600" dirty="0" err="1">
                <a:latin typeface="Calibri" panose="020F0502020204030204" pitchFamily="34" charset="0"/>
              </a:rPr>
              <a:t>DbExport</a:t>
            </a:r>
            <a:r>
              <a:rPr lang="en-US" sz="2600" dirty="0">
                <a:latin typeface="Calibri" panose="020F0502020204030204" pitchFamily="34" charset="0"/>
              </a:rPr>
              <a:t> and DECODES synchronization/mobility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48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Hardware/Software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64776"/>
            <a:ext cx="8915400" cy="517250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2000"/>
              </a:lnSpc>
              <a:spcBef>
                <a:spcPts val="638"/>
              </a:spcBef>
              <a:spcAft>
                <a:spcPts val="1425"/>
              </a:spcAft>
              <a:buSzPct val="45000"/>
            </a:pPr>
            <a:r>
              <a:rPr lang="en-US" sz="3200" dirty="0" smtClean="0">
                <a:latin typeface="Calibri" panose="020F0502020204030204" pitchFamily="34" charset="0"/>
              </a:rPr>
              <a:t>Future Enhancements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lvl="1">
              <a:lnSpc>
                <a:spcPct val="102000"/>
              </a:lnSpc>
              <a:spcBef>
                <a:spcPts val="488"/>
              </a:spcBef>
              <a:spcAft>
                <a:spcPts val="1425"/>
              </a:spcAft>
              <a:buSzPct val="75000"/>
            </a:pPr>
            <a:r>
              <a:rPr lang="en-US" sz="2600" dirty="0" smtClean="0">
                <a:latin typeface="Calibri" panose="020F0502020204030204" pitchFamily="34" charset="0"/>
              </a:rPr>
              <a:t>Improved DECODES presentation groups</a:t>
            </a:r>
          </a:p>
          <a:p>
            <a:pPr lvl="1">
              <a:lnSpc>
                <a:spcPct val="102000"/>
              </a:lnSpc>
              <a:spcBef>
                <a:spcPts val="488"/>
              </a:spcBef>
              <a:spcAft>
                <a:spcPts val="1425"/>
              </a:spcAft>
              <a:buSzPct val="75000"/>
            </a:pPr>
            <a:r>
              <a:rPr lang="en-US" sz="2600" dirty="0" smtClean="0">
                <a:latin typeface="Calibri" panose="020F0502020204030204" pitchFamily="34" charset="0"/>
              </a:rPr>
              <a:t>Improved LRGS search criteria editor</a:t>
            </a:r>
          </a:p>
          <a:p>
            <a:pPr lvl="1">
              <a:lnSpc>
                <a:spcPct val="102000"/>
              </a:lnSpc>
              <a:spcBef>
                <a:spcPts val="488"/>
              </a:spcBef>
              <a:spcAft>
                <a:spcPts val="1425"/>
              </a:spcAft>
              <a:buSzPct val="75000"/>
            </a:pPr>
            <a:r>
              <a:rPr lang="en-US" sz="2600" dirty="0" smtClean="0">
                <a:latin typeface="Calibri" panose="020F0502020204030204" pitchFamily="34" charset="0"/>
              </a:rPr>
              <a:t>DECODES routing global property overrides</a:t>
            </a:r>
          </a:p>
          <a:p>
            <a:pPr lvl="2">
              <a:lnSpc>
                <a:spcPct val="102000"/>
              </a:lnSpc>
              <a:spcBef>
                <a:spcPts val="400"/>
              </a:spcBef>
              <a:spcAft>
                <a:spcPts val="1425"/>
              </a:spcAft>
              <a:buSzPct val="45000"/>
            </a:pPr>
            <a:r>
              <a:rPr lang="en-US" sz="2200" dirty="0" smtClean="0">
                <a:latin typeface="Calibri" panose="020F0502020204030204" pitchFamily="34" charset="0"/>
              </a:rPr>
              <a:t>Override system specific </a:t>
            </a:r>
            <a:r>
              <a:rPr lang="en-US" sz="2200" dirty="0" err="1" smtClean="0">
                <a:latin typeface="Calibri" panose="020F0502020204030204" pitchFamily="34" charset="0"/>
              </a:rPr>
              <a:t>decodes.properties</a:t>
            </a:r>
            <a:r>
              <a:rPr lang="en-US" sz="2200" dirty="0" smtClean="0">
                <a:latin typeface="Calibri" panose="020F0502020204030204" pitchFamily="34" charset="0"/>
              </a:rPr>
              <a:t> parameter values</a:t>
            </a:r>
          </a:p>
          <a:p>
            <a:pPr lvl="3">
              <a:lnSpc>
                <a:spcPct val="102000"/>
              </a:lnSpc>
              <a:spcBef>
                <a:spcPts val="400"/>
              </a:spcBef>
              <a:spcAft>
                <a:spcPts val="1425"/>
              </a:spcAft>
              <a:buSzPct val="75000"/>
            </a:pPr>
            <a:r>
              <a:rPr lang="en-US" sz="2000" dirty="0" smtClean="0">
                <a:latin typeface="Calibri" panose="020F0502020204030204" pitchFamily="34" charset="0"/>
              </a:rPr>
              <a:t>E.g. Command-line, global properties file/attributes</a:t>
            </a:r>
          </a:p>
          <a:p>
            <a:pPr lvl="2">
              <a:lnSpc>
                <a:spcPct val="102000"/>
              </a:lnSpc>
              <a:spcBef>
                <a:spcPts val="400"/>
              </a:spcBef>
              <a:spcAft>
                <a:spcPts val="1425"/>
              </a:spcAft>
              <a:buSzPct val="45000"/>
            </a:pPr>
            <a:r>
              <a:rPr lang="en-US" sz="2200" dirty="0" smtClean="0">
                <a:latin typeface="Calibri" panose="020F0502020204030204" pitchFamily="34" charset="0"/>
              </a:rPr>
              <a:t>Essentially, run same spec’s on any system</a:t>
            </a:r>
          </a:p>
          <a:p>
            <a:pPr lvl="3">
              <a:lnSpc>
                <a:spcPct val="102000"/>
              </a:lnSpc>
              <a:spcBef>
                <a:spcPts val="400"/>
              </a:spcBef>
              <a:spcAft>
                <a:spcPts val="1425"/>
              </a:spcAft>
              <a:buSzPct val="45000"/>
            </a:pPr>
            <a:r>
              <a:rPr lang="en-US" sz="2000" dirty="0" smtClean="0">
                <a:latin typeface="Calibri" panose="020F0502020204030204" pitchFamily="34" charset="0"/>
              </a:rPr>
              <a:t>Effective routing spec portability</a:t>
            </a:r>
          </a:p>
          <a:p>
            <a:pPr lvl="1">
              <a:lnSpc>
                <a:spcPct val="102000"/>
              </a:lnSpc>
              <a:spcBef>
                <a:spcPts val="488"/>
              </a:spcBef>
              <a:spcAft>
                <a:spcPts val="1425"/>
              </a:spcAft>
              <a:buSzPct val="75000"/>
            </a:pPr>
            <a:r>
              <a:rPr lang="en-US" sz="2400" dirty="0">
                <a:latin typeface="Calibri" panose="020F0502020204030204" pitchFamily="34" charset="0"/>
              </a:rPr>
              <a:t>First of </a:t>
            </a:r>
            <a:r>
              <a:rPr lang="en-US" sz="2400" dirty="0" smtClean="0">
                <a:latin typeface="Calibri" panose="020F0502020204030204" pitchFamily="34" charset="0"/>
              </a:rPr>
              <a:t>redundant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</a:rPr>
              <a:t>LRIT </a:t>
            </a:r>
            <a:r>
              <a:rPr lang="en-US" sz="2400" dirty="0" smtClean="0">
                <a:latin typeface="Calibri" panose="020F0502020204030204" pitchFamily="34" charset="0"/>
              </a:rPr>
              <a:t>receivers </a:t>
            </a:r>
            <a:r>
              <a:rPr lang="en-US" sz="2400" dirty="0">
                <a:latin typeface="Calibri" panose="020F0502020204030204" pitchFamily="34" charset="0"/>
              </a:rPr>
              <a:t>installed FY14 at Rock Island</a:t>
            </a:r>
          </a:p>
          <a:p>
            <a:pPr lvl="1">
              <a:lnSpc>
                <a:spcPct val="102000"/>
              </a:lnSpc>
              <a:spcBef>
                <a:spcPts val="488"/>
              </a:spcBef>
              <a:spcAft>
                <a:spcPts val="1425"/>
              </a:spcAft>
              <a:buSzPct val="75000"/>
            </a:pPr>
            <a:r>
              <a:rPr lang="en-US" sz="2400" dirty="0" err="1" smtClean="0">
                <a:latin typeface="Calibri" panose="020F0502020204030204" pitchFamily="34" charset="0"/>
              </a:rPr>
              <a:t>Microcom</a:t>
            </a:r>
            <a:r>
              <a:rPr lang="en-US" sz="2400" dirty="0" smtClean="0">
                <a:latin typeface="Calibri" panose="020F0502020204030204" pitchFamily="34" charset="0"/>
              </a:rPr>
              <a:t> DRGS upgrades </a:t>
            </a:r>
            <a:r>
              <a:rPr lang="en-US" sz="2400" dirty="0">
                <a:latin typeface="Calibri" panose="020F0502020204030204" pitchFamily="34" charset="0"/>
              </a:rPr>
              <a:t>to handle HDR CS1/CS2 </a:t>
            </a:r>
            <a:r>
              <a:rPr lang="en-US" sz="2400" dirty="0" smtClean="0">
                <a:latin typeface="Calibri" panose="020F0502020204030204" pitchFamily="34" charset="0"/>
              </a:rPr>
              <a:t>switching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FY14 at Rock </a:t>
            </a:r>
            <a:r>
              <a:rPr lang="en-US" sz="2400" dirty="0" smtClean="0">
                <a:latin typeface="Calibri" panose="020F0502020204030204" pitchFamily="34" charset="0"/>
              </a:rPr>
              <a:t>Island</a:t>
            </a:r>
          </a:p>
          <a:p>
            <a:pPr lvl="1">
              <a:lnSpc>
                <a:spcPct val="102000"/>
              </a:lnSpc>
              <a:spcBef>
                <a:spcPts val="488"/>
              </a:spcBef>
              <a:spcAft>
                <a:spcPts val="1425"/>
              </a:spcAft>
              <a:buSzPct val="75000"/>
            </a:pPr>
            <a:r>
              <a:rPr lang="en-US" sz="2400" dirty="0" smtClean="0">
                <a:latin typeface="Calibri" panose="020F0502020204030204" pitchFamily="34" charset="0"/>
              </a:rPr>
              <a:t>2-way GOES communication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55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8424"/>
            <a:ext cx="8915400" cy="522709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2000"/>
              </a:lnSpc>
              <a:spcBef>
                <a:spcPts val="638"/>
              </a:spcBef>
              <a:buSzPct val="45000"/>
            </a:pPr>
            <a:r>
              <a:rPr lang="en-US" sz="3200" dirty="0" smtClean="0">
                <a:latin typeface="Calibri" panose="020F0502020204030204" pitchFamily="34" charset="0"/>
              </a:rPr>
              <a:t>Open DCS or DCS Toolkit?</a:t>
            </a:r>
          </a:p>
          <a:p>
            <a:pPr lvl="1">
              <a:lnSpc>
                <a:spcPct val="102000"/>
              </a:lnSpc>
              <a:spcBef>
                <a:spcPts val="563"/>
              </a:spcBef>
              <a:buSzPct val="45000"/>
            </a:pPr>
            <a:r>
              <a:rPr lang="en-US" sz="2800" dirty="0" smtClean="0">
                <a:latin typeface="Calibri" panose="020F0502020204030204" pitchFamily="34" charset="0"/>
              </a:rPr>
              <a:t>Cove Open DCS</a:t>
            </a:r>
            <a:r>
              <a:rPr lang="en-US" sz="2800" smtClean="0">
                <a:latin typeface="Calibri" panose="020F0502020204030204" pitchFamily="34" charset="0"/>
              </a:rPr>
              <a:t>: </a:t>
            </a:r>
            <a:r>
              <a:rPr lang="en-US" sz="2800" smtClean="0">
                <a:latin typeface="Calibri" panose="020F0502020204030204" pitchFamily="34" charset="0"/>
              </a:rPr>
              <a:t>open </a:t>
            </a:r>
            <a:r>
              <a:rPr lang="en-US" sz="2800" dirty="0" smtClean="0">
                <a:latin typeface="Calibri" panose="020F0502020204030204" pitchFamily="34" charset="0"/>
              </a:rPr>
              <a:t>source</a:t>
            </a:r>
          </a:p>
          <a:p>
            <a:pPr lvl="1">
              <a:lnSpc>
                <a:spcPct val="102000"/>
              </a:lnSpc>
              <a:spcBef>
                <a:spcPts val="563"/>
              </a:spcBef>
              <a:buSzPct val="45000"/>
            </a:pPr>
            <a:r>
              <a:rPr lang="en-US" sz="2800" dirty="0" err="1" smtClean="0">
                <a:latin typeface="Calibri" panose="020F0502020204030204" pitchFamily="34" charset="0"/>
              </a:rPr>
              <a:t>Sutron</a:t>
            </a:r>
            <a:r>
              <a:rPr lang="en-US" sz="2800" dirty="0" smtClean="0">
                <a:latin typeface="Calibri" panose="020F0502020204030204" pitchFamily="34" charset="0"/>
              </a:rPr>
              <a:t> DCS Toolkit: includes both open source and proprietary components</a:t>
            </a:r>
          </a:p>
          <a:p>
            <a:pPr lvl="1">
              <a:lnSpc>
                <a:spcPct val="102000"/>
              </a:lnSpc>
              <a:spcBef>
                <a:spcPts val="563"/>
              </a:spcBef>
              <a:buSzPct val="45000"/>
            </a:pPr>
            <a:r>
              <a:rPr lang="en-US" sz="2800" dirty="0" smtClean="0">
                <a:latin typeface="Calibri" panose="020F0502020204030204" pitchFamily="34" charset="0"/>
              </a:rPr>
              <a:t>Both can communicate with each other</a:t>
            </a:r>
          </a:p>
          <a:p>
            <a:pPr lvl="2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400" dirty="0" smtClean="0">
                <a:latin typeface="Calibri" panose="020F0502020204030204" pitchFamily="34" charset="0"/>
              </a:rPr>
              <a:t>Both variants running on Corps data acquisition servers for network only data acquisition</a:t>
            </a:r>
          </a:p>
          <a:p>
            <a:pPr lvl="1">
              <a:lnSpc>
                <a:spcPct val="102000"/>
              </a:lnSpc>
              <a:spcBef>
                <a:spcPts val="563"/>
              </a:spcBef>
              <a:buSzPct val="45000"/>
            </a:pPr>
            <a:r>
              <a:rPr lang="en-US" sz="2800" dirty="0" smtClean="0">
                <a:latin typeface="Calibri" panose="020F0502020204030204" pitchFamily="34" charset="0"/>
              </a:rPr>
              <a:t>Both share a similar codebase</a:t>
            </a:r>
          </a:p>
          <a:p>
            <a:pPr lvl="1">
              <a:lnSpc>
                <a:spcPct val="102000"/>
              </a:lnSpc>
              <a:spcBef>
                <a:spcPts val="563"/>
              </a:spcBef>
              <a:buSzPct val="45000"/>
            </a:pPr>
            <a:r>
              <a:rPr lang="en-US" sz="2800" dirty="0" smtClean="0">
                <a:latin typeface="Calibri" panose="020F0502020204030204" pitchFamily="34" charset="0"/>
              </a:rPr>
              <a:t>Diverging development paths</a:t>
            </a:r>
          </a:p>
          <a:p>
            <a:pPr lvl="2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400" dirty="0" smtClean="0">
                <a:latin typeface="Calibri" panose="020F0502020204030204" pitchFamily="34" charset="0"/>
              </a:rPr>
              <a:t>Different enhancements already funded for both</a:t>
            </a:r>
          </a:p>
          <a:p>
            <a:pPr lvl="1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800" dirty="0" smtClean="0">
                <a:latin typeface="Calibri" panose="020F0502020204030204" pitchFamily="34" charset="0"/>
              </a:rPr>
              <a:t>Corps will decide which to be included in Water Management Enterprise Server (WMES) standard configuration</a:t>
            </a:r>
          </a:p>
          <a:p>
            <a:pPr lvl="2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400" dirty="0">
                <a:latin typeface="Calibri" panose="020F0502020204030204" pitchFamily="34" charset="0"/>
              </a:rPr>
              <a:t>S</a:t>
            </a:r>
            <a:r>
              <a:rPr lang="en-US" sz="2400" dirty="0" smtClean="0">
                <a:latin typeface="Calibri" panose="020F0502020204030204" pitchFamily="34" charset="0"/>
              </a:rPr>
              <a:t>election will not preclude use of the non-standard DCS software on other Corps servers</a:t>
            </a:r>
          </a:p>
          <a:p>
            <a:pPr lvl="2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400" dirty="0" smtClean="0">
                <a:latin typeface="Calibri" panose="020F0502020204030204" pitchFamily="34" charset="0"/>
              </a:rPr>
              <a:t>Compatibility between DCS Toolkit and Open DCS </a:t>
            </a:r>
          </a:p>
          <a:p>
            <a:pPr lvl="3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200" dirty="0" smtClean="0">
                <a:latin typeface="Calibri" panose="020F0502020204030204" pitchFamily="34" charset="0"/>
              </a:rPr>
              <a:t>Imperative for partnering within USACE and with other agencies</a:t>
            </a:r>
          </a:p>
          <a:p>
            <a:pPr lvl="2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400" dirty="0" smtClean="0">
                <a:latin typeface="Calibri" panose="020F0502020204030204" pitchFamily="34" charset="0"/>
              </a:rPr>
              <a:t>Benefit from enhancements to WMES DCS funded by other districts</a:t>
            </a:r>
          </a:p>
          <a:p>
            <a:pPr lvl="2">
              <a:lnSpc>
                <a:spcPct val="102000"/>
              </a:lnSpc>
              <a:spcBef>
                <a:spcPts val="488"/>
              </a:spcBef>
              <a:buSzPct val="75000"/>
            </a:pPr>
            <a:r>
              <a:rPr lang="en-US" sz="2400" dirty="0" smtClean="0">
                <a:latin typeface="Calibri" panose="020F0502020204030204" pitchFamily="34" charset="0"/>
              </a:rPr>
              <a:t>Future development and maintenance support</a:t>
            </a:r>
          </a:p>
        </p:txBody>
      </p:sp>
    </p:spTree>
    <p:extLst>
      <p:ext uri="{BB962C8B-B14F-4D97-AF65-F5344CB8AC3E}">
        <p14:creationId xmlns:p14="http://schemas.microsoft.com/office/powerpoint/2010/main" val="3523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528</TotalTime>
  <Words>570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Consolas</vt:lpstr>
      <vt:lpstr>Consolas-Italic</vt:lpstr>
      <vt:lpstr>Wingdings 3</vt:lpstr>
      <vt:lpstr>Wisp</vt:lpstr>
      <vt:lpstr>2014 TWG USACE Field Report </vt:lpstr>
      <vt:lpstr>GOES</vt:lpstr>
      <vt:lpstr>Software</vt:lpstr>
      <vt:lpstr>PowerPoint Presentation</vt:lpstr>
      <vt:lpstr>Software</vt:lpstr>
      <vt:lpstr>Hardware/Software</vt:lpstr>
      <vt:lpstr>Software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USACE Field Report TWG</dc:title>
  <dc:creator>User</dc:creator>
  <cp:lastModifiedBy>User</cp:lastModifiedBy>
  <cp:revision>61</cp:revision>
  <dcterms:created xsi:type="dcterms:W3CDTF">2014-05-06T05:00:25Z</dcterms:created>
  <dcterms:modified xsi:type="dcterms:W3CDTF">2014-05-06T19:58:11Z</dcterms:modified>
</cp:coreProperties>
</file>